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48" r:id="rId2"/>
    <p:sldId id="408" r:id="rId3"/>
    <p:sldId id="444" r:id="rId4"/>
    <p:sldId id="422" r:id="rId5"/>
    <p:sldId id="439" r:id="rId6"/>
    <p:sldId id="440" r:id="rId7"/>
    <p:sldId id="450" r:id="rId8"/>
    <p:sldId id="445" r:id="rId9"/>
    <p:sldId id="446" r:id="rId10"/>
    <p:sldId id="451" r:id="rId11"/>
    <p:sldId id="443" r:id="rId12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238441"/>
    <a:srgbClr val="E6E6E6"/>
    <a:srgbClr val="19502E"/>
    <a:srgbClr val="FFFFFF"/>
    <a:srgbClr val="35663B"/>
    <a:srgbClr val="4B7553"/>
    <a:srgbClr val="D8E0CD"/>
    <a:srgbClr val="80A827"/>
    <a:srgbClr val="7CA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79" autoAdjust="0"/>
  </p:normalViewPr>
  <p:slideViewPr>
    <p:cSldViewPr>
      <p:cViewPr varScale="1">
        <p:scale>
          <a:sx n="44" d="100"/>
          <a:sy n="44" d="100"/>
        </p:scale>
        <p:origin x="-102" y="-702"/>
      </p:cViewPr>
      <p:guideLst>
        <p:guide orient="horz" pos="2478"/>
        <p:guide orient="horz" pos="3657"/>
        <p:guide orient="horz" pos="4110"/>
        <p:guide pos="1663"/>
        <p:guide pos="1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6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6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3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5075722" y="2496744"/>
            <a:ext cx="1188000" cy="88662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91447" y="2547938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r>
              <a:rPr lang="en-US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от 1,9% </a:t>
            </a: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годовых </a:t>
            </a:r>
            <a:endParaRPr lang="ru-RU" altLang="ru-RU" sz="2400" b="1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696400" y="2496744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119336" y="692696"/>
            <a:ext cx="770485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Почему не стоит откладывать покупку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2" y="1232565"/>
            <a:ext cx="6408712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9" y="988602"/>
            <a:ext cx="4657278" cy="50999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5400" y="2780928"/>
            <a:ext cx="96311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Ограниченное количество привлекательных объектов</a:t>
            </a:r>
            <a:r>
              <a:rPr lang="en-US" sz="2000" spc="-20" dirty="0" smtClean="0">
                <a:latin typeface="Arial" panose="020B0604020202020204" pitchFamily="34" charset="0"/>
                <a:ea typeface="Proxima Nova" charset="0"/>
              </a:rPr>
              <a:t>*</a:t>
            </a:r>
            <a:endParaRPr lang="ru-RU" sz="20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 дома на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сельских территориях пользуются повышенным спросом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xmlns="" id="{5961A24A-3604-4B55-85F7-3800632104F4}"/>
              </a:ext>
            </a:extLst>
          </p:cNvPr>
          <p:cNvSpPr/>
          <p:nvPr/>
        </p:nvSpPr>
        <p:spPr>
          <a:xfrm rot="9900000">
            <a:off x="161024" y="182441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Прямоугольник 17"/>
          <p:cNvSpPr/>
          <p:nvPr/>
        </p:nvSpPr>
        <p:spPr>
          <a:xfrm>
            <a:off x="623392" y="1700808"/>
            <a:ext cx="94451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С 1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января 2021 года вступят в силу ограничения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Необходимо будет регистрироваться в объекте покупки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Невозможно будет купить квартиру в доме этажностью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более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5 этажей</a:t>
            </a: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xmlns="" id="{5961A24A-3604-4B55-85F7-3800632104F4}"/>
              </a:ext>
            </a:extLst>
          </p:cNvPr>
          <p:cNvSpPr/>
          <p:nvPr/>
        </p:nvSpPr>
        <p:spPr>
          <a:xfrm rot="9900000">
            <a:off x="161024" y="292416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xmlns="" id="{5961A24A-3604-4B55-85F7-3800632104F4}"/>
              </a:ext>
            </a:extLst>
          </p:cNvPr>
          <p:cNvSpPr/>
          <p:nvPr/>
        </p:nvSpPr>
        <p:spPr>
          <a:xfrm rot="9900000">
            <a:off x="187368" y="398465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Прямоугольник 21"/>
          <p:cNvSpPr/>
          <p:nvPr/>
        </p:nvSpPr>
        <p:spPr>
          <a:xfrm>
            <a:off x="727668" y="3861048"/>
            <a:ext cx="96311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Уникальные условия для зарплатных и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корпоративных клиентов: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ставка от 1,9%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годовых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минимальным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первоначальным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взнос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10% </a:t>
            </a:r>
            <a:endParaRPr lang="ru-RU" sz="14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сроком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кредита до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2</a:t>
            </a:r>
            <a:r>
              <a:rPr lang="en-US" sz="1400" spc="-20" dirty="0" smtClean="0">
                <a:latin typeface="Arial" panose="020B0604020202020204" pitchFamily="34" charset="0"/>
                <a:ea typeface="Proxima Nova" charset="0"/>
              </a:rPr>
              <a:t>5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лет </a:t>
            </a:r>
            <a:endParaRPr lang="ru-RU" sz="14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рограмма сопутствующего кредитования от 5,5% годовых</a:t>
            </a:r>
            <a:endParaRPr lang="ru-RU" sz="14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738" y="6460468"/>
            <a:ext cx="12095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     Банк готов оказать содействие клиенту в подборе объекта на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сельских территориях (в партнерстве с ЦИАН ) </a:t>
            </a:r>
            <a:endParaRPr lang="ru-RU" sz="1000" dirty="0" smtClean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444823" y="2447145"/>
            <a:ext cx="4929918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Взаимодействие с организацией </a:t>
            </a:r>
            <a:endParaRPr sz="2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479376" y="2204864"/>
            <a:ext cx="10836000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2" name="Заголовок 6"/>
          <p:cNvSpPr txBox="1">
            <a:spLocks/>
          </p:cNvSpPr>
          <p:nvPr/>
        </p:nvSpPr>
        <p:spPr bwMode="auto">
          <a:xfrm>
            <a:off x="385836" y="2985386"/>
            <a:ext cx="4644142" cy="253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t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1600" u="sng" dirty="0" smtClean="0">
              <a:solidFill>
                <a:srgbClr val="184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448296" y="1683938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Контакты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4910556" y="2447145"/>
            <a:ext cx="4907394" cy="34426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Оформление кредита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1500" spc="10" dirty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600" b="1" dirty="0" smtClean="0">
                <a:latin typeface="Arial" panose="020B0604020202020204" pitchFamily="34" charset="0"/>
              </a:rPr>
              <a:t>Главный клиентский менеджер </a:t>
            </a:r>
          </a:p>
          <a:p>
            <a:pPr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Операционного офиса Алтайского </a:t>
            </a:r>
            <a:r>
              <a:rPr lang="ru-RU" altLang="ru-RU" sz="1600" b="1" dirty="0">
                <a:latin typeface="Arial" panose="020B0604020202020204" pitchFamily="34" charset="0"/>
              </a:rPr>
              <a:t>РФ </a:t>
            </a:r>
          </a:p>
          <a:p>
            <a:pPr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АО «</a:t>
            </a:r>
            <a:r>
              <a:rPr lang="ru-RU" altLang="ru-RU" sz="1600" b="1" dirty="0" err="1" smtClean="0">
                <a:latin typeface="Arial" panose="020B0604020202020204" pitchFamily="34" charset="0"/>
              </a:rPr>
              <a:t>Россельхозбанк</a:t>
            </a:r>
            <a:r>
              <a:rPr lang="ru-RU" altLang="ru-RU" sz="1600" b="1" dirty="0" smtClean="0">
                <a:latin typeface="Arial" panose="020B0604020202020204" pitchFamily="34" charset="0"/>
              </a:rPr>
              <a:t>» «3349/18/5</a:t>
            </a:r>
          </a:p>
          <a:p>
            <a:pPr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Мамырбекова Нуржайна Тлековна</a:t>
            </a:r>
            <a:endParaRPr lang="ru-RU" altLang="ru-RU" sz="16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1600" dirty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АО «Россельхозбанк»</a:t>
            </a:r>
          </a:p>
          <a:p>
            <a:pPr>
              <a:defRPr/>
            </a:pPr>
            <a:endParaRPr lang="en-US" altLang="ru-RU" sz="1000" dirty="0" smtClean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Моб</a:t>
            </a:r>
            <a:r>
              <a:rPr lang="ru-RU" altLang="ru-RU" sz="1600" dirty="0">
                <a:solidFill>
                  <a:srgbClr val="184427"/>
                </a:solidFill>
                <a:latin typeface="Arial" panose="020B0604020202020204" pitchFamily="34" charset="0"/>
              </a:rPr>
              <a:t>.</a:t>
            </a:r>
            <a:r>
              <a:rPr lang="en-US" altLang="ru-RU" sz="1600" dirty="0">
                <a:solidFill>
                  <a:srgbClr val="184427"/>
                </a:solidFill>
                <a:latin typeface="Arial" panose="020B0604020202020204" pitchFamily="34" charset="0"/>
              </a:rPr>
              <a:t>: </a:t>
            </a:r>
            <a:r>
              <a:rPr lang="ru-RU" altLang="ru-RU" sz="1600" dirty="0">
                <a:solidFill>
                  <a:srgbClr val="18442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u="sng" dirty="0" smtClean="0">
                <a:solidFill>
                  <a:srgbClr val="184427"/>
                </a:solidFill>
                <a:latin typeface="Arial" panose="020B0604020202020204" pitchFamily="34" charset="0"/>
              </a:rPr>
              <a:t>8-913-693-93-06</a:t>
            </a:r>
          </a:p>
          <a:p>
            <a:pPr>
              <a:defRPr/>
            </a:pPr>
            <a:r>
              <a:rPr lang="ru-RU" altLang="ru-RU" sz="1600" u="sng" dirty="0" smtClean="0">
                <a:solidFill>
                  <a:srgbClr val="184427"/>
                </a:solidFill>
                <a:latin typeface="Arial" panose="020B0604020202020204" pitchFamily="34" charset="0"/>
              </a:rPr>
              <a:t>Раб.: 8-38842-23-0-58</a:t>
            </a:r>
          </a:p>
          <a:p>
            <a:pPr>
              <a:defRPr/>
            </a:pPr>
            <a:endParaRPr lang="ru-RU" altLang="ru-RU" sz="1600" u="sng" dirty="0" smtClean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600" dirty="0">
                <a:solidFill>
                  <a:srgbClr val="184427"/>
                </a:solidFill>
                <a:latin typeface="Arial" panose="020B0604020202020204" pitchFamily="34" charset="0"/>
              </a:rPr>
              <a:t>E-mail</a:t>
            </a:r>
            <a:r>
              <a:rPr lang="ru-RU" altLang="ru-RU" sz="1600" dirty="0" smtClean="0">
                <a:solidFill>
                  <a:srgbClr val="184427"/>
                </a:solidFill>
                <a:latin typeface="Arial" panose="020B0604020202020204" pitchFamily="34" charset="0"/>
              </a:rPr>
              <a:t>:</a:t>
            </a:r>
            <a:r>
              <a:rPr lang="en-US" altLang="ru-RU" sz="1600" dirty="0">
                <a:solidFill>
                  <a:srgbClr val="184427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u="sng" dirty="0" smtClean="0">
                <a:solidFill>
                  <a:srgbClr val="184427"/>
                </a:solidFill>
                <a:latin typeface="Arial" panose="020B0604020202020204" pitchFamily="34" charset="0"/>
              </a:rPr>
              <a:t>mamyrbekova-nt@altay.rshb.ru</a:t>
            </a:r>
            <a:endParaRPr lang="ru-RU" altLang="ru-RU" sz="1600" u="sng" dirty="0" smtClean="0">
              <a:solidFill>
                <a:srgbClr val="184427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1600" u="sng" dirty="0">
              <a:solidFill>
                <a:srgbClr val="184427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4312" y="2485732"/>
            <a:ext cx="2595499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 smtClean="0">
                <a:latin typeface="Arial" panose="020B0604020202020204" pitchFamily="34" charset="0"/>
              </a:rPr>
              <a:t>8 </a:t>
            </a:r>
            <a:r>
              <a:rPr lang="en-US" b="1" dirty="0">
                <a:latin typeface="Arial" panose="020B0604020202020204" pitchFamily="34" charset="0"/>
              </a:rPr>
              <a:t>800 200 02 90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500" spc="10" dirty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>
                <a:latin typeface="Arial" panose="020B0604020202020204" pitchFamily="34" charset="0"/>
              </a:rPr>
              <a:t>WWW.SVOEDOM.RU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500" b="1" dirty="0">
              <a:latin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dirty="0">
                <a:latin typeface="Arial" panose="020B0604020202020204" pitchFamily="34" charset="0"/>
              </a:rPr>
              <a:t>WWW.RSHB.RU</a:t>
            </a:r>
          </a:p>
        </p:txBody>
      </p:sp>
    </p:spTree>
    <p:extLst>
      <p:ext uri="{BB962C8B-B14F-4D97-AF65-F5344CB8AC3E}">
        <p14:creationId xmlns:p14="http://schemas.microsoft.com/office/powerpoint/2010/main" val="10790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522" y="4180290"/>
            <a:ext cx="5137027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pPr algn="just"/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России. 100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694807" y="4045603"/>
            <a:ext cx="39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обслуживания во всех регионах страны. Вторая филиальная сеть в России.</a:t>
            </a:r>
            <a:endParaRPr lang="en-US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694807" y="4910391"/>
            <a:ext cx="39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Fitch и Moody's  присвоили Банку долгосрочные кредитные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рейтинги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694807" y="5789826"/>
            <a:ext cx="373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0724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005537" y="4015663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>
              <a:solidFill>
                <a:schemeClr val="tx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 w="6350">
              <a:solidFill>
                <a:schemeClr val="tx1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Oval 20">
            <a:extLst>
              <a:ext uri="{FF2B5EF4-FFF2-40B4-BE49-F238E27FC236}">
                <a16:creationId xmlns:a16="http://schemas.microsoft.com/office/drawing/2014/main" xmlns="" id="{EC696351-4BB5-46BD-8AE2-FB843271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538" y="4867728"/>
            <a:ext cx="598487" cy="598488"/>
          </a:xfrm>
          <a:prstGeom prst="ellipse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xmlns="" id="{EC696351-4BB5-46BD-8AE2-FB843271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834" y="5729947"/>
            <a:ext cx="598487" cy="598488"/>
          </a:xfrm>
          <a:prstGeom prst="ellipse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Изображение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986" y="5842047"/>
            <a:ext cx="37736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7134805" y="5046143"/>
            <a:ext cx="360000" cy="252000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031626" fontAlgn="auto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 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804" y="935369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6744072" y="836712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,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предоставленного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после 01.01.2020</a:t>
                </a:r>
                <a:r>
                  <a:rPr lang="en-US" sz="1600" spc="-20" dirty="0" smtClean="0">
                    <a:latin typeface="Arial" panose="020B0604020202020204" pitchFamily="34" charset="0"/>
                    <a:ea typeface="Proxima Nova" charset="0"/>
                  </a:rPr>
                  <a:t>*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02128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созаемщиком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», ПАО Сбербанк, АКБ «</a:t>
            </a:r>
            <a:r>
              <a:rPr lang="ru-RU" sz="1000" dirty="0" err="1">
                <a:latin typeface="Arial" panose="020B0604020202020204" pitchFamily="34" charset="0"/>
                <a:ea typeface="Segoe UI" panose="020B0502040204020203" pitchFamily="34" charset="0"/>
              </a:rPr>
              <a:t>Энергобанк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</a:t>
            </a:r>
            <a:r>
              <a:rPr lang="ru-RU" sz="1000" dirty="0" err="1" smtClean="0">
                <a:latin typeface="Arial" panose="020B0604020202020204" pitchFamily="34" charset="0"/>
                <a:ea typeface="Segoe UI" panose="020B0502040204020203" pitchFamily="34" charset="0"/>
              </a:rPr>
              <a:t>Россельхозбанка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1227478"/>
            <a:ext cx="6103931" cy="4315208"/>
          </a:xfrm>
          <a:prstGeom prst="rect">
            <a:avLst/>
          </a:prstGeom>
        </p:spPr>
      </p:pic>
      <p:sp>
        <p:nvSpPr>
          <p:cNvPr id="36" name="object 9"/>
          <p:cNvSpPr txBox="1"/>
          <p:nvPr/>
        </p:nvSpPr>
        <p:spPr>
          <a:xfrm>
            <a:off x="394529" y="1124744"/>
            <a:ext cx="558183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Лучшие 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6785" y="1871112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  <a:cs typeface="Proxima Nova" charset="0"/>
              </a:rPr>
              <a:t>Для </a:t>
            </a:r>
            <a:r>
              <a:rPr 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у</a:t>
            </a:r>
            <a:r>
              <a:rPr lang="ru-RU" alt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частников </a:t>
            </a:r>
            <a:r>
              <a:rPr lang="ru-RU" altLang="ru-RU" sz="1400" b="1" dirty="0">
                <a:solidFill>
                  <a:srgbClr val="19502E"/>
                </a:solidFill>
                <a:latin typeface="Arial" panose="020B0604020202020204" pitchFamily="34" charset="0"/>
              </a:rPr>
              <a:t>зарплатных проектов </a:t>
            </a:r>
            <a:r>
              <a:rPr lang="ru-RU" altLang="ru-RU" sz="1400" b="1" dirty="0" smtClean="0">
                <a:solidFill>
                  <a:srgbClr val="19502E"/>
                </a:solidFill>
                <a:latin typeface="Arial" panose="020B0604020202020204" pitchFamily="34" charset="0"/>
              </a:rPr>
              <a:t>Банка*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399131" y="1682519"/>
            <a:ext cx="486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2532" y="2519184"/>
            <a:ext cx="5610272" cy="1488409"/>
            <a:chOff x="244942" y="2049137"/>
            <a:chExt cx="5610272" cy="1197239"/>
          </a:xfrm>
        </p:grpSpPr>
        <p:sp>
          <p:nvSpPr>
            <p:cNvPr id="29" name="TextBox 28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КВАРТИРЫ ПО ДОГОВОРУ КУПЛИ-ПРОДАЖИ/ДОГОВОРУ УЧАСТИЯ В ДОЛЕВОМ СТРОИТЕЛЬСТВЕ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1,9% </a:t>
              </a:r>
              <a:r>
                <a:rPr lang="ru-RU" b="0" spc="-20" dirty="0" smtClean="0">
                  <a:ea typeface="Proxima Nova" charset="0"/>
                </a:rPr>
                <a:t>- 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2,2%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02532" y="4131557"/>
            <a:ext cx="5610272" cy="1488409"/>
            <a:chOff x="244942" y="2049137"/>
            <a:chExt cx="5610272" cy="1197239"/>
          </a:xfrm>
        </p:grpSpPr>
        <p:sp>
          <p:nvSpPr>
            <p:cNvPr id="72" name="TextBox 71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ЖИЛОГО ДОМА С ЗЕМЕЛЬНЫМ УЧАСТКОМ/СТРОИТЕЛЬСТВО ЖИЛОГО ДОМА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2,5%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2,7%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96688" y="6237312"/>
            <a:ext cx="119039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Участники зарплатного проекта - физические лица, получающие заработную плату на счет в Банке и имеющие не менее одного зачисления заработной платы на счет в Банке в течение 2 (двух) календарных месяцев, предшествующих дате рассмотрения заявки на кредит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</a:p>
          <a:p>
            <a:endParaRPr lang="ru-RU" sz="1050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520259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350218" y="980728"/>
            <a:ext cx="511106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Особые 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278210" y="1772816"/>
            <a:ext cx="553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корпоративных клиентов Банка*</a:t>
            </a:r>
          </a:p>
        </p:txBody>
      </p:sp>
      <p:sp>
        <p:nvSpPr>
          <p:cNvPr id="37" name="object 13"/>
          <p:cNvSpPr/>
          <p:nvPr/>
        </p:nvSpPr>
        <p:spPr>
          <a:xfrm>
            <a:off x="409684" y="1587008"/>
            <a:ext cx="482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02532" y="2339355"/>
            <a:ext cx="5610272" cy="1488409"/>
            <a:chOff x="244942" y="2049137"/>
            <a:chExt cx="5610272" cy="1197239"/>
          </a:xfrm>
        </p:grpSpPr>
        <p:sp>
          <p:nvSpPr>
            <p:cNvPr id="29" name="TextBox 28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КВАРТИРЫ ПО ДОГОВОРУ КУПЛИ-ПРОДАЖИ/ДОГОВОРУ УЧАСТИЯ В ДОЛЕВОМ СТРОИТЕЛЬСТВЕ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2,2%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2,5%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02532" y="3951728"/>
            <a:ext cx="5610272" cy="1488409"/>
            <a:chOff x="244942" y="2049137"/>
            <a:chExt cx="5610272" cy="1197239"/>
          </a:xfrm>
        </p:grpSpPr>
        <p:sp>
          <p:nvSpPr>
            <p:cNvPr id="72" name="TextBox 71"/>
            <p:cNvSpPr txBox="1"/>
            <p:nvPr/>
          </p:nvSpPr>
          <p:spPr>
            <a:xfrm>
              <a:off x="244942" y="2049137"/>
              <a:ext cx="5275371" cy="646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 algn="just">
                <a:spcBef>
                  <a:spcPts val="0"/>
                </a:spcBef>
              </a:pPr>
              <a:r>
                <a:rPr lang="ru-RU" sz="1400" spc="-20" dirty="0" smtClean="0">
                  <a:solidFill>
                    <a:srgbClr val="19502E"/>
                  </a:solidFill>
                  <a:ea typeface="Proxima Nova" charset="0"/>
                </a:rPr>
                <a:t>ПРИОБРЕТЕНИЕ ЖИЛОГО ДОМА С ЗЕМЕЛЬНЫМ УЧАСТКОМ/СТРОИТЕЛЬСТВО ЖИЛОГО ДОМА</a:t>
              </a:r>
              <a:endParaRPr lang="ru-RU" sz="1400" spc="-20" dirty="0">
                <a:solidFill>
                  <a:srgbClr val="19502E"/>
                </a:solidFill>
                <a:ea typeface="Proxima Nov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7770" y="2708954"/>
              <a:ext cx="5577444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2,7%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наличии личного страхования</a:t>
              </a:r>
            </a:p>
            <a:p>
              <a:pPr marL="0">
                <a:spcBef>
                  <a:spcPts val="0"/>
                </a:spcBef>
              </a:pPr>
              <a:r>
                <a:rPr lang="ru-RU" spc="-20" dirty="0" smtClean="0">
                  <a:ea typeface="Proxima Nova" charset="0"/>
                </a:rPr>
                <a:t>3,0% </a:t>
              </a:r>
              <a:r>
                <a:rPr lang="ru-RU" b="0" spc="-20" dirty="0" smtClean="0">
                  <a:ea typeface="Proxima Nova" charset="0"/>
                </a:rPr>
                <a:t>- </a:t>
              </a:r>
              <a:r>
                <a:rPr lang="ru-RU" b="0" spc="-20" dirty="0">
                  <a:ea typeface="Proxima Nova" charset="0"/>
                </a:rPr>
                <a:t>при отсутствии личного страхования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6688" y="6237312"/>
            <a:ext cx="119039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*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Работники корпоративных клиентов Банка - сотрудники организаций-клиентов АО «</a:t>
            </a:r>
            <a:r>
              <a:rPr lang="ru-RU" altLang="ru-RU" sz="1000" dirty="0" err="1" smtClean="0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», </a:t>
            </a:r>
            <a:r>
              <a:rPr lang="ru-RU" altLang="ru-RU" sz="1000" u="sng" dirty="0" smtClean="0">
                <a:latin typeface="Arial" panose="020B0604020202020204" pitchFamily="34" charset="0"/>
                <a:ea typeface="Segoe UI" panose="020B0502040204020203" pitchFamily="34" charset="0"/>
              </a:rPr>
              <a:t>не получающие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заработную плату на счет в Банке 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в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течение 2 (двух) календарных месяцев, предшествующих дате рассмотрения заявки на кредит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</a:p>
          <a:p>
            <a:endParaRPr lang="ru-RU" sz="1050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1032431"/>
            <a:ext cx="5381940" cy="38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 txBox="1"/>
          <p:nvPr/>
        </p:nvSpPr>
        <p:spPr>
          <a:xfrm>
            <a:off x="312118" y="999778"/>
            <a:ext cx="511106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333484" y="1567958"/>
            <a:ext cx="482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878" y="1667889"/>
            <a:ext cx="58562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Уникальная возможность оформить кредит под пониженную ставку на первоначальный взнос или ремонт*</a:t>
            </a:r>
            <a:endParaRPr lang="ru-RU" sz="15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  <a:cs typeface="Proxima Nova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351" y="2386407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БЮДЖЕТНЫХ ОРГАНИЗАЦИЙ 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/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КОРПОРАТИВНЫХ КЛИЕНТОВ БАНКА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310" y="6185622"/>
            <a:ext cx="12095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    Запуск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программы сопутствующего кредитования по сниженным ставкам запланирован на ноябрь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2020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г.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Срок </a:t>
            </a:r>
            <a:r>
              <a:rPr lang="ru-RU" alt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действия специальных условий по потребительскому кредиту до 01.03.2021 г</a:t>
            </a:r>
            <a:r>
              <a:rPr lang="ru-RU" alt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.</a:t>
            </a:r>
            <a:endParaRPr lang="ru-RU" sz="1000" dirty="0" smtClean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3351" y="3364633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РАБОТНИКОВ ОРГАНИЗАЦИЙ, НАХОДЯЩИХСЯ НА ЗАРПЛАТНОМ ОБСЛУЖИВАНИЕ В БАНКЕ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  <a:endParaRPr lang="ru-RU" sz="14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7885" y="4348079"/>
            <a:ext cx="5719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Условия</a:t>
            </a:r>
            <a:r>
              <a:rPr lang="en-US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endParaRPr lang="en-US" sz="5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 smtClean="0">
                <a:latin typeface="Arial" panose="020B0604020202020204" pitchFamily="34" charset="0"/>
              </a:rPr>
              <a:t>Наличие </a:t>
            </a:r>
            <a:r>
              <a:rPr lang="ru-RU" sz="1300" dirty="0">
                <a:latin typeface="Arial" panose="020B0604020202020204" pitchFamily="34" charset="0"/>
              </a:rPr>
              <a:t>на момент заведения </a:t>
            </a:r>
            <a:r>
              <a:rPr lang="ru-RU" sz="1300" dirty="0" smtClean="0">
                <a:latin typeface="Arial" panose="020B0604020202020204" pitchFamily="34" charset="0"/>
              </a:rPr>
              <a:t>сокращенной анкеты/заявки </a:t>
            </a:r>
            <a:r>
              <a:rPr lang="ru-RU" sz="1300" dirty="0">
                <a:latin typeface="Arial" panose="020B0604020202020204" pitchFamily="34" charset="0"/>
              </a:rPr>
              <a:t>на потребительский кредит у </a:t>
            </a:r>
            <a:r>
              <a:rPr lang="ru-RU" sz="1300" dirty="0" smtClean="0">
                <a:latin typeface="Arial" panose="020B0604020202020204" pitchFamily="34" charset="0"/>
              </a:rPr>
              <a:t>клиента </a:t>
            </a:r>
            <a:r>
              <a:rPr lang="ru-RU" sz="1300" dirty="0">
                <a:latin typeface="Arial" panose="020B0604020202020204" pitchFamily="34" charset="0"/>
              </a:rPr>
              <a:t>заведенной в Системе Банка заявки </a:t>
            </a:r>
            <a:r>
              <a:rPr lang="ru-RU" sz="1300" dirty="0" smtClean="0">
                <a:latin typeface="Arial" panose="020B0604020202020204" pitchFamily="34" charset="0"/>
              </a:rPr>
              <a:t>на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Сельскую ипотеку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 smtClean="0">
                <a:latin typeface="Arial" panose="020B0604020202020204" pitchFamily="34" charset="0"/>
              </a:rPr>
              <a:t>Заключение договора </a:t>
            </a:r>
            <a:r>
              <a:rPr lang="ru-RU" sz="1300" dirty="0">
                <a:latin typeface="Arial" panose="020B0604020202020204" pitchFamily="34" charset="0"/>
              </a:rPr>
              <a:t>по потребительскому кредиту в единую дату с датой заключения кредитного договора по сельской </a:t>
            </a:r>
            <a:r>
              <a:rPr lang="ru-RU" sz="1300" dirty="0" smtClean="0">
                <a:latin typeface="Arial" panose="020B0604020202020204" pitchFamily="34" charset="0"/>
              </a:rPr>
              <a:t>ипотеке</a:t>
            </a:r>
            <a:endParaRPr lang="ru-RU" sz="13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876" y="2954970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5,8%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от 13 до 36 мес.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3351" y="3934401"/>
            <a:ext cx="553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5,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5</a:t>
            </a:r>
            <a:r>
              <a:rPr lang="en-US" sz="1600" b="1" spc="-20" dirty="0" smtClean="0">
                <a:latin typeface="Arial" panose="020B0604020202020204" pitchFamily="34" charset="0"/>
                <a:ea typeface="Proxima Nova" charset="0"/>
              </a:rPr>
              <a:t>%</a:t>
            </a: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 - срок кредита от 13 до 48 мес.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06" t="53641" b="21266"/>
          <a:stretch/>
        </p:blipFill>
        <p:spPr>
          <a:xfrm>
            <a:off x="0" y="726604"/>
            <a:ext cx="12191999" cy="2206904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234054" y="2975706"/>
            <a:ext cx="5989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Требования к заемщикам</a:t>
            </a:r>
            <a:endParaRPr sz="2800"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246596" y="3474124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751227" y="2973844"/>
            <a:ext cx="534848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1207" y="3516632"/>
            <a:ext cx="52884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Заявление-анкета</a:t>
            </a:r>
            <a:endParaRPr lang="ru-RU" sz="1200" spc="-20" dirty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</a:t>
            </a: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постановке  на </a:t>
            </a: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воинский учет (приписное свидетельство)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787619" y="3474696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64458" y="4780496"/>
            <a:ext cx="5989206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pPr defTabSz="879174">
              <a:buSzPct val="100000"/>
            </a:pPr>
            <a:r>
              <a:rPr lang="ru-RU" sz="2800" dirty="0">
                <a:solidFill>
                  <a:srgbClr val="35663B"/>
                </a:solidFill>
              </a:rPr>
              <a:t>Жилье должно быть: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75885"/>
              </p:ext>
            </p:extLst>
          </p:nvPr>
        </p:nvGraphicFramePr>
        <p:xfrm>
          <a:off x="191344" y="5272181"/>
          <a:ext cx="6192688" cy="1465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пригодным для постоянного проживания (подтверждается комиссией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из органов местного самоуправления)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;</a:t>
                      </a:r>
                      <a:endParaRPr lang="ru-RU" sz="1200" b="0" kern="1200" spc="-2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обеспеченным централизованными или автономными инженерными системами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(электроснабжение, водоснабжение, водоотведение, отопление, газифицировано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– при наличии)</a:t>
                      </a: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не менее размера, равного учетной норме площади жилого помещения в расчете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на 1 члена семьи, установленной органом местного самоуправления</a:t>
                      </a:r>
                    </a:p>
                  </a:txBody>
                  <a:tcPr marL="32717" marR="32717" marT="16358" marB="1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30689"/>
              </p:ext>
            </p:extLst>
          </p:nvPr>
        </p:nvGraphicFramePr>
        <p:xfrm>
          <a:off x="243579" y="3516249"/>
          <a:ext cx="6140453" cy="12804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5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4840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168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434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</a:t>
                      </a:r>
                      <a:r>
                        <a:rPr lang="en-US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контракта)</a:t>
                      </a:r>
                    </a:p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object 13"/>
          <p:cNvSpPr/>
          <p:nvPr/>
        </p:nvSpPr>
        <p:spPr>
          <a:xfrm>
            <a:off x="217409" y="5227354"/>
            <a:ext cx="374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2" r="26850"/>
          <a:stretch/>
        </p:blipFill>
        <p:spPr bwMode="auto">
          <a:xfrm>
            <a:off x="6135841" y="1258094"/>
            <a:ext cx="5799202" cy="5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9336" y="5712771"/>
            <a:ext cx="5757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800" dirty="0" smtClean="0">
                <a:latin typeface="Arial" panose="020B0604020202020204" pitchFamily="34" charset="0"/>
              </a:rPr>
              <a:t>* После </a:t>
            </a:r>
            <a:r>
              <a:rPr lang="ru-RU" sz="800" dirty="0">
                <a:latin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</a:t>
            </a:r>
            <a:r>
              <a:rPr lang="ru-RU" sz="800" dirty="0" smtClean="0">
                <a:latin typeface="Arial" panose="020B0604020202020204" pitchFamily="34" charset="0"/>
              </a:rPr>
              <a:t> регистрации </a:t>
            </a:r>
            <a:r>
              <a:rPr lang="ru-RU" sz="800" dirty="0">
                <a:latin typeface="Arial" panose="020B0604020202020204" pitchFamily="34" charset="0"/>
              </a:rPr>
              <a:t>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800" dirty="0" smtClean="0">
                <a:latin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91344" y="546732"/>
            <a:ext cx="7128792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900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sz="2900"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87209" y="1064752"/>
            <a:ext cx="698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34" y="1244377"/>
            <a:ext cx="5753568" cy="4321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ПОДАЙТЕ ЗАЯВКУ В ОФИСЕ БАНКА ИЛИ НА САЙТЕ «СВОЕ ЖИЛЬЕ»</a:t>
            </a:r>
          </a:p>
          <a:p>
            <a:pPr mar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71475" algn="just">
              <a:spcBef>
                <a:spcPts val="0"/>
              </a:spcBef>
            </a:pPr>
            <a:r>
              <a:rPr lang="ru-RU" altLang="ru-RU" sz="1300" b="0" dirty="0"/>
              <a:t>предъявите паспорт, документы о семейном положении</a:t>
            </a:r>
            <a:r>
              <a:rPr lang="ru-RU" altLang="ru-RU" sz="1300" b="0" dirty="0" smtClean="0"/>
              <a:t>/ наличии </a:t>
            </a:r>
            <a:r>
              <a:rPr lang="ru-RU" altLang="ru-RU" sz="1300" b="0" dirty="0"/>
              <a:t>детей и документы, подтверждающие финансовое состояние и трудовую </a:t>
            </a:r>
            <a:r>
              <a:rPr lang="ru-RU" altLang="ru-RU" sz="1300" b="0" dirty="0" smtClean="0"/>
              <a:t>занятость</a:t>
            </a:r>
          </a:p>
          <a:p>
            <a:pPr marL="371475" algn="just">
              <a:spcBef>
                <a:spcPts val="0"/>
              </a:spcBef>
            </a:pPr>
            <a:endParaRPr lang="ru-RU" altLang="ru-RU" sz="200" b="0" dirty="0"/>
          </a:p>
          <a:p>
            <a:pPr mar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2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ПОСЛЕ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ПОЛУЧЕНИЯ ПОЛОЖИТЕЛЬНОГО РЕШЕНИЯ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        </a:t>
            </a:r>
          </a:p>
          <a:p>
            <a:pPr marL="0" lvl="0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</a:t>
            </a:r>
            <a:r>
              <a:rPr lang="ru-RU" sz="500" spc="-20" dirty="0" smtClean="0">
                <a:solidFill>
                  <a:srgbClr val="19502E"/>
                </a:solidFill>
                <a:ea typeface="Proxima Nova" charset="0"/>
              </a:rPr>
              <a:t>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 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ЗАЯВКЕ НА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КРЕДИТ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lvl="0" algn="just"/>
            <a:r>
              <a:rPr lang="ru-RU" altLang="ru-RU" sz="1300" b="0" dirty="0" smtClean="0"/>
              <a:t>подберите </a:t>
            </a:r>
            <a:r>
              <a:rPr lang="ru-RU" altLang="ru-RU" sz="1300" b="0" dirty="0"/>
              <a:t>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  </a:r>
            <a:r>
              <a:rPr lang="en-US" altLang="ru-RU" sz="1300" b="0" dirty="0"/>
              <a:t>)</a:t>
            </a:r>
            <a:r>
              <a:rPr lang="ru-RU" altLang="ru-RU" sz="1300" b="0" dirty="0"/>
              <a:t>. </a:t>
            </a:r>
            <a:r>
              <a:rPr lang="ru-RU" altLang="ru-RU" sz="1300" b="0" dirty="0" smtClean="0"/>
              <a:t>После </a:t>
            </a:r>
            <a:r>
              <a:rPr lang="ru-RU" altLang="ru-RU" sz="1300" b="0" dirty="0"/>
              <a:t>подбора объекта заявка направляется в МСХ на согласование</a:t>
            </a:r>
            <a:endParaRPr lang="ru-RU" sz="1300" b="0" dirty="0"/>
          </a:p>
          <a:p>
            <a:pPr marL="0" lv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3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В ДЕНЬ ПОЛУЧЕНИЯ КРЕДИТА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algn="just">
              <a:spcBef>
                <a:spcPts val="0"/>
              </a:spcBef>
            </a:pPr>
            <a:r>
              <a:rPr lang="ru-RU" sz="1300" b="0" dirty="0" smtClean="0"/>
              <a:t>принесите </a:t>
            </a:r>
            <a:r>
              <a:rPr lang="ru-RU" sz="1300" b="0" dirty="0"/>
              <a:t>подписанный Договор купли </a:t>
            </a:r>
            <a:r>
              <a:rPr lang="ru-RU" sz="1300" b="0" dirty="0" smtClean="0"/>
              <a:t>продажи/ДДУ/Договор </a:t>
            </a:r>
            <a:r>
              <a:rPr lang="ru-RU" sz="1300" b="0" dirty="0"/>
              <a:t>подряда в офис </a:t>
            </a:r>
            <a:r>
              <a:rPr lang="ru-RU" sz="1300" b="0" dirty="0" smtClean="0"/>
              <a:t>Банка</a:t>
            </a:r>
          </a:p>
          <a:p>
            <a:pPr marL="361950" algn="just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подпишите </a:t>
            </a:r>
            <a:r>
              <a:rPr lang="ru-RU" sz="1300" b="0" dirty="0"/>
              <a:t>кредитно-обеспечительную </a:t>
            </a:r>
            <a:r>
              <a:rPr lang="ru-RU" sz="1300" b="0" dirty="0" smtClean="0"/>
              <a:t>документацию (кредитные средства </a:t>
            </a:r>
            <a:r>
              <a:rPr lang="ru-RU" sz="1300" b="0" dirty="0"/>
              <a:t>будут направлены на </a:t>
            </a:r>
            <a:r>
              <a:rPr lang="ru-RU" sz="1300" b="0" dirty="0" smtClean="0"/>
              <a:t>аккредитив)</a:t>
            </a:r>
          </a:p>
          <a:p>
            <a:pPr marL="361950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зарегистрируйте в </a:t>
            </a:r>
            <a:r>
              <a:rPr lang="ru-RU" sz="1300" b="0" dirty="0"/>
              <a:t>ФРС залог в пользу Банка</a:t>
            </a:r>
            <a:r>
              <a:rPr lang="en-US" sz="1300" b="0" dirty="0" smtClean="0"/>
              <a:t>*</a:t>
            </a:r>
            <a:endParaRPr lang="ru-RU" sz="1300" b="0" dirty="0"/>
          </a:p>
          <a:p>
            <a:pPr marL="342900" indent="-342900">
              <a:spcBef>
                <a:spcPts val="0"/>
              </a:spcBef>
              <a:buFontTx/>
              <a:buAutoNum type="arabicPeriod" startAt="3"/>
            </a:pPr>
            <a:endParaRPr lang="ru-RU" sz="1400" b="0" dirty="0"/>
          </a:p>
          <a:p>
            <a:pPr marL="342900" lvl="0" indent="-342900">
              <a:spcBef>
                <a:spcPts val="0"/>
              </a:spcBef>
              <a:buAutoNum type="arabicPeriod" startAt="3"/>
            </a:pPr>
            <a:endParaRPr lang="ru-RU" sz="1400" b="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0">
              <a:spcBef>
                <a:spcPts val="0"/>
              </a:spcBef>
            </a:pP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7637</TotalTime>
  <Words>1288</Words>
  <Application>Microsoft Office PowerPoint</Application>
  <PresentationFormat>Произвольный</PresentationFormat>
  <Paragraphs>164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User Windows</cp:lastModifiedBy>
  <cp:revision>467</cp:revision>
  <cp:lastPrinted>2020-11-13T05:49:52Z</cp:lastPrinted>
  <dcterms:created xsi:type="dcterms:W3CDTF">2019-11-26T12:29:04Z</dcterms:created>
  <dcterms:modified xsi:type="dcterms:W3CDTF">2020-11-17T09:23:55Z</dcterms:modified>
</cp:coreProperties>
</file>